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slideLayouts/slideLayout21.xml" ContentType="application/vnd.openxmlformats-officedocument.presentationml.slideLayout+xml"/>
  <Override PartName="/ppt/theme/theme6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8.xml" ContentType="application/vnd.openxmlformats-officedocument.theme+xml"/>
  <Override PartName="/ppt/slideLayouts/slideLayout2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  <p:sldMasterId id="2147483675" r:id="rId2"/>
    <p:sldMasterId id="2147483716" r:id="rId3"/>
    <p:sldMasterId id="2147483705" r:id="rId4"/>
    <p:sldMasterId id="2147483707" r:id="rId5"/>
    <p:sldMasterId id="2147483699" r:id="rId6"/>
    <p:sldMasterId id="2147483688" r:id="rId7"/>
    <p:sldMasterId id="2147483697" r:id="rId8"/>
    <p:sldMasterId id="2147483761" r:id="rId9"/>
  </p:sldMasterIdLst>
  <p:notesMasterIdLst>
    <p:notesMasterId r:id="rId20"/>
  </p:notesMasterIdLst>
  <p:handoutMasterIdLst>
    <p:handoutMasterId r:id="rId21"/>
  </p:handoutMasterIdLst>
  <p:sldIdLst>
    <p:sldId id="256" r:id="rId10"/>
    <p:sldId id="257" r:id="rId11"/>
    <p:sldId id="266" r:id="rId12"/>
    <p:sldId id="269" r:id="rId13"/>
    <p:sldId id="270" r:id="rId14"/>
    <p:sldId id="267" r:id="rId15"/>
    <p:sldId id="268" r:id="rId16"/>
    <p:sldId id="271" r:id="rId17"/>
    <p:sldId id="264" r:id="rId18"/>
    <p:sldId id="258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31B97C2-571B-620C-33F1-6A03795DD982}" name="Xi Lin" initials="XL" userId="S::xlin26@stevens.edu::e5d0eb93-0e00-45cc-9539-2fac6bde00f6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acey Greene" initials="" lastIdx="11" clrIdx="0"/>
  <p:cmAuthor id="1" name="Jason Rodriguez" initials="" lastIdx="0" clrIdx="1"/>
  <p:cmAuthor id="2" name="Michael Hofmann" initials="" lastIdx="2" clrIdx="2"/>
  <p:cmAuthor id="3" name="Anastasia Greene" initials="" lastIdx="2" clrIdx="3"/>
  <p:cmAuthor id="4" name="Rebecca Turner" initials="RT" lastIdx="4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152A"/>
    <a:srgbClr val="B12C3D"/>
    <a:srgbClr val="DF7023"/>
    <a:srgbClr val="0F787D"/>
    <a:srgbClr val="000000"/>
    <a:srgbClr val="8A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49CA60-56ED-672D-C2D2-0ADC931DD0DE}" v="53" dt="2022-12-13T01:04:44.274"/>
    <p1510:client id="{9BF8D64E-E632-4F61-B94F-E9AB2772A420}" v="729" dt="2022-12-13T01:09:40.2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34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presProps" Target="presProps.xml"/><Relationship Id="rId28" Type="http://schemas.microsoft.com/office/2018/10/relationships/authors" Target="author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05748-ED2D-D64E-99DF-8786916463A4}" type="datetime1">
              <a:rPr lang="en-US" smtClean="0"/>
              <a:t>12/15/2022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A7536-799B-F143-BC53-9CC169B5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47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2.jpeg>
</file>

<file path=ppt/media/image13.jpeg>
</file>

<file path=ppt/media/image14.jpe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jpe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AFACB-FB72-504C-9D79-2AB5728FD867}" type="datetime1">
              <a:rPr lang="en-US" smtClean="0"/>
              <a:t>12/15/2022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1DC2-A28F-4C81-9966-8D7B3191D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143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emf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9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iversity Center Compl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Presenter’s Name</a:t>
            </a:r>
            <a:br>
              <a:rPr lang="en-US"/>
            </a:br>
            <a:r>
              <a:rPr lang="en-US"/>
              <a:t>Presenter’s Title</a:t>
            </a:r>
            <a:br>
              <a:rPr lang="en-US"/>
            </a:br>
            <a:r>
              <a:rPr lang="en-US"/>
              <a:t>Presenter’s Department</a:t>
            </a:r>
            <a:br>
              <a:rPr lang="en-US"/>
            </a:br>
            <a:r>
              <a:rPr lang="en-US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32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Bullets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/>
              <a:t>Insert Subhead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7391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Bullets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726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2172887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No Bullets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14555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/>
              <a:t>Insert Subhead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620526" y="1709351"/>
            <a:ext cx="4269473" cy="4384543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19692133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8691562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3512360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no Subhead 2 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661715" y="1112109"/>
            <a:ext cx="4248879" cy="498178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1pPr>
            <a:lvl2pPr marL="457200" indent="0">
              <a:spcBef>
                <a:spcPts val="0"/>
              </a:spcBef>
              <a:spcAft>
                <a:spcPts val="1200"/>
              </a:spcAft>
              <a:buFontTx/>
              <a:buNone/>
              <a:defRPr sz="1600" b="0" i="0">
                <a:latin typeface="Arial"/>
                <a:cs typeface="Arial"/>
              </a:defRPr>
            </a:lvl2pPr>
            <a:lvl3pPr marL="914400" indent="0">
              <a:spcBef>
                <a:spcPts val="0"/>
              </a:spcBef>
              <a:spcAft>
                <a:spcPts val="1200"/>
              </a:spcAft>
              <a:buFontTx/>
              <a:buNone/>
              <a:defRPr sz="1400" b="0" i="0" baseline="0">
                <a:latin typeface="Arial"/>
                <a:cs typeface="Arial"/>
              </a:defRPr>
            </a:lvl3pPr>
            <a:lvl4pPr marL="1371600" indent="0">
              <a:spcBef>
                <a:spcPts val="0"/>
              </a:spcBef>
              <a:spcAft>
                <a:spcPts val="1200"/>
              </a:spcAft>
              <a:buFontTx/>
              <a:buNone/>
              <a:defRPr sz="1200" b="0" i="0" baseline="0">
                <a:latin typeface="Arial"/>
                <a:cs typeface="Arial"/>
              </a:defRPr>
            </a:lvl4pPr>
            <a:lvl5pPr marL="1828800" indent="0">
              <a:spcBef>
                <a:spcPts val="0"/>
              </a:spcBef>
              <a:spcAft>
                <a:spcPts val="1200"/>
              </a:spcAft>
              <a:buFontTx/>
              <a:buNone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3877718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Bullets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78897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Bullets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/>
              <a:t>Insert Subhead</a:t>
            </a: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270503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Y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4242014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Bullets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/>
              <a:t>Insert Subhead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5254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3828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2237110"/>
            <a:ext cx="8805158" cy="190723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Section Break Line 1</a:t>
            </a:r>
            <a:br>
              <a:rPr lang="en-US">
                <a:solidFill>
                  <a:schemeClr val="tx1"/>
                </a:solidFill>
              </a:rPr>
            </a:br>
            <a:r>
              <a:rPr lang="en-US">
                <a:solidFill>
                  <a:schemeClr val="tx1"/>
                </a:solidFill>
              </a:rPr>
              <a:t>Section Break Line 2</a:t>
            </a:r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46683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t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Presenter’s Name</a:t>
            </a:r>
            <a:br>
              <a:rPr lang="en-US"/>
            </a:br>
            <a:r>
              <a:rPr lang="en-US"/>
              <a:t>Presenter’s Title</a:t>
            </a:r>
            <a:br>
              <a:rPr lang="en-US"/>
            </a:br>
            <a:r>
              <a:rPr lang="en-US"/>
              <a:t>Presenter’s Department</a:t>
            </a:r>
            <a:br>
              <a:rPr lang="en-US"/>
            </a:br>
            <a:r>
              <a:rPr lang="en-US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3" name="Straight Connector 22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304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0" y="5119112"/>
            <a:ext cx="9144000" cy="1738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060870"/>
          </a:xfrm>
          <a:prstGeom prst="rect">
            <a:avLst/>
          </a:prstGeom>
          <a:noFill/>
        </p:spPr>
        <p:txBody>
          <a:bodyPr vert="horz"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61128" y="5528235"/>
            <a:ext cx="7884696" cy="717178"/>
          </a:xfrm>
          <a:prstGeom prst="rect">
            <a:avLst/>
          </a:prstGeom>
        </p:spPr>
        <p:txBody>
          <a:bodyPr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Section Break Line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11207" y="6584950"/>
            <a:ext cx="2933700" cy="1270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0" y="5067118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4024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43858" y="1570617"/>
            <a:ext cx="7672698" cy="3490253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3600" b="0" i="1" baseline="0">
                <a:latin typeface="Times New Roman"/>
                <a:cs typeface="Times New Roman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/>
              <a:t>Insert Quote or Excerpt Here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3309938" y="5206137"/>
            <a:ext cx="5565775" cy="897659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600" b="0" i="0" baseline="0"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Insert Quote Attribution Here</a:t>
            </a:r>
          </a:p>
        </p:txBody>
      </p:sp>
      <p:pic>
        <p:nvPicPr>
          <p:cNvPr id="21" name="Picture 20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" y="1561545"/>
            <a:ext cx="557893" cy="371928"/>
          </a:xfrm>
          <a:prstGeom prst="rect">
            <a:avLst/>
          </a:prstGeom>
        </p:spPr>
      </p:pic>
      <p:pic>
        <p:nvPicPr>
          <p:cNvPr id="22" name="Picture 21" descr="Open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320315" y="4701328"/>
            <a:ext cx="557893" cy="371928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5936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1 Photo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5162932" y="1578919"/>
            <a:ext cx="3755643" cy="409476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 i="0">
                <a:latin typeface="Arial"/>
                <a:cs typeface="Arial"/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5162933" y="5766677"/>
            <a:ext cx="3755642" cy="327216"/>
          </a:xfrm>
          <a:prstGeom prst="rect">
            <a:avLst/>
          </a:prstGeom>
        </p:spPr>
        <p:txBody>
          <a:bodyPr vert="horz"/>
          <a:lstStyle>
            <a:lvl1pPr marL="0" indent="0" algn="ctr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/>
              <a:t>Insert photo caption(s) here.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8920"/>
            <a:ext cx="4242014" cy="4514974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Bullets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7317473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14702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4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5067207" y="1573229"/>
            <a:ext cx="1851807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20" name="Picture Placeholder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023274" y="1573229"/>
            <a:ext cx="1839493" cy="2236639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13" name="Picture Placeholder 7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5067207" y="3914118"/>
            <a:ext cx="1851807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15" name="Picture Placeholder 7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7023274" y="3914118"/>
            <a:ext cx="1839493" cy="2189253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572054"/>
            <a:ext cx="4242014" cy="4521839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Bullets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</p:spTree>
    <p:extLst>
      <p:ext uri="{BB962C8B-B14F-4D97-AF65-F5344CB8AC3E}">
        <p14:creationId xmlns:p14="http://schemas.microsoft.com/office/powerpoint/2010/main" val="124002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Grid w/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239486" y="1578919"/>
            <a:ext cx="4557485" cy="4382344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24" hasCustomPrompt="1"/>
          </p:nvPr>
        </p:nvSpPr>
        <p:spPr>
          <a:xfrm>
            <a:off x="4884057" y="3690747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36" name="Picture Placeholder 7"/>
          <p:cNvSpPr>
            <a:spLocks noGrp="1"/>
          </p:cNvSpPr>
          <p:nvPr>
            <p:ph type="pic" sz="quarter" idx="25" hasCustomPrompt="1"/>
          </p:nvPr>
        </p:nvSpPr>
        <p:spPr>
          <a:xfrm>
            <a:off x="4884057" y="1578919"/>
            <a:ext cx="2220685" cy="2271611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600" b="0" i="0" baseline="0">
                <a:solidFill>
                  <a:schemeClr val="tx1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7206343" y="1572054"/>
            <a:ext cx="1720170" cy="3567597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="0" i="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/>
              <a:t>Insert photo caption(s) here.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9960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39486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/>
              <a:t>Insert data caption(s) here.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239939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Figure Title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2652483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r>
              <a:rPr lang="en-US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4976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Chart w/ 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6623811" y="2004541"/>
            <a:ext cx="2271486" cy="3639701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/>
              <a:t>Insert data caption(s) here.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6624264" y="1586342"/>
            <a:ext cx="2263775" cy="276225"/>
          </a:xfrm>
          <a:prstGeom prst="rect">
            <a:avLst/>
          </a:prstGeom>
        </p:spPr>
        <p:txBody>
          <a:bodyPr vert="horz" anchor="ctr"/>
          <a:lstStyle>
            <a:lvl1pPr marL="0" indent="0">
              <a:buNone/>
              <a:defRPr sz="1600" b="1" baseline="0"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Figure Title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13"/>
          </p:nvPr>
        </p:nvSpPr>
        <p:spPr>
          <a:xfrm>
            <a:off x="229186" y="1585784"/>
            <a:ext cx="6241143" cy="453720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r>
              <a:rPr lang="en-US"/>
              <a:t>Click to Insert Chart or Table</a:t>
            </a:r>
          </a:p>
        </p:txBody>
      </p:sp>
    </p:spTree>
    <p:extLst>
      <p:ext uri="{BB962C8B-B14F-4D97-AF65-F5344CB8AC3E}">
        <p14:creationId xmlns:p14="http://schemas.microsoft.com/office/powerpoint/2010/main" val="32100536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13"/>
          </p:nvPr>
        </p:nvSpPr>
        <p:spPr>
          <a:xfrm>
            <a:off x="227013" y="1585784"/>
            <a:ext cx="8481556" cy="44961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r>
              <a:rPr lang="en-US"/>
              <a:t>Click to Insert Chart or Table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645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and Data Comparison w/ Cap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246744" y="1578919"/>
            <a:ext cx="4217444" cy="32450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Comparative Data 1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46742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/>
              <a:t>Insert data caption(s) here.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9" hasCustomPrompt="1"/>
          </p:nvPr>
        </p:nvSpPr>
        <p:spPr>
          <a:xfrm>
            <a:off x="4672705" y="1572054"/>
            <a:ext cx="4217756" cy="3251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baseline="0">
                <a:latin typeface="Arial"/>
                <a:cs typeface="Arial"/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Comparative Data 2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4673015" y="5043714"/>
            <a:ext cx="4217445" cy="1069133"/>
          </a:xfrm>
          <a:prstGeom prst="rect">
            <a:avLst/>
          </a:prstGeom>
        </p:spPr>
        <p:txBody>
          <a:bodyPr vert="horz"/>
          <a:lstStyle>
            <a:lvl1pPr marL="0" indent="0" algn="l">
              <a:buFontTx/>
              <a:buNone/>
              <a:defRPr sz="1100" baseline="0">
                <a:latin typeface="Arial"/>
                <a:cs typeface="Arial"/>
              </a:defRPr>
            </a:lvl1pPr>
            <a:lvl2pPr marL="457200" indent="0" algn="l">
              <a:buFontTx/>
              <a:buNone/>
              <a:defRPr sz="1100"/>
            </a:lvl2pPr>
            <a:lvl3pPr marL="914400" indent="0" algn="l">
              <a:buFontTx/>
              <a:buNone/>
              <a:defRPr sz="1100"/>
            </a:lvl3pPr>
            <a:lvl4pPr marL="1371600" indent="0" algn="l">
              <a:buFontTx/>
              <a:buNone/>
              <a:defRPr sz="1100"/>
            </a:lvl4pPr>
            <a:lvl5pPr marL="1828800" indent="0" algn="l">
              <a:buFontTx/>
              <a:buNone/>
              <a:defRPr sz="1100"/>
            </a:lvl5pPr>
          </a:lstStyle>
          <a:p>
            <a:pPr lvl="0"/>
            <a:r>
              <a:rPr lang="en-US"/>
              <a:t>Insert data caption(s) here.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657412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761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0" y="5245111"/>
            <a:ext cx="9144000" cy="1612889"/>
            <a:chOff x="-1276426" y="5245111"/>
            <a:chExt cx="9144000" cy="1612889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4822622" y="524511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-1276426" y="524566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-1276426" y="5272276"/>
              <a:ext cx="9144000" cy="1585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371600" y="5240939"/>
            <a:ext cx="6400800" cy="129838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Presenter Name Here</a:t>
            </a:r>
            <a:br>
              <a:rPr lang="en-US"/>
            </a:br>
            <a:r>
              <a:rPr lang="en-US"/>
              <a:t>Email Here</a:t>
            </a:r>
            <a:br>
              <a:rPr lang="en-US"/>
            </a:br>
            <a:r>
              <a:rPr lang="en-US"/>
              <a:t>Phone Here</a:t>
            </a:r>
          </a:p>
        </p:txBody>
      </p:sp>
      <p:pic>
        <p:nvPicPr>
          <p:cNvPr id="4" name="Picture 3" descr="Stevens-Secondary-PMSColor-R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5428" y="678404"/>
            <a:ext cx="3544298" cy="3028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0" y="4263995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38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one 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Presenter’s Name</a:t>
            </a:r>
            <a:br>
              <a:rPr lang="en-US"/>
            </a:br>
            <a:r>
              <a:rPr lang="en-US"/>
              <a:t>Presenter’s Title</a:t>
            </a:r>
            <a:br>
              <a:rPr lang="en-US"/>
            </a:br>
            <a:r>
              <a:rPr lang="en-US"/>
              <a:t>Presenter’s Department</a:t>
            </a:r>
            <a:br>
              <a:rPr lang="en-US"/>
            </a:br>
            <a:r>
              <a:rPr lang="en-US"/>
              <a:t>Date</a:t>
            </a:r>
          </a:p>
        </p:txBody>
      </p:sp>
      <p:sp>
        <p:nvSpPr>
          <p:cNvPr id="13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Subtitle line that can be up to 2 lines of text if it needs to be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158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ewor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Presenter’s Name</a:t>
            </a:r>
            <a:br>
              <a:rPr lang="en-US"/>
            </a:br>
            <a:r>
              <a:rPr lang="en-US"/>
              <a:t>Presenter’s Title</a:t>
            </a:r>
            <a:br>
              <a:rPr lang="en-US"/>
            </a:br>
            <a:r>
              <a:rPr lang="en-US"/>
              <a:t>Presenter’s Department</a:t>
            </a:r>
            <a:br>
              <a:rPr lang="en-US"/>
            </a:br>
            <a:r>
              <a:rPr lang="en-US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99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vocation 20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</p:spPr>
      </p:pic>
      <p:sp>
        <p:nvSpPr>
          <p:cNvPr id="15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Presenter’s Name</a:t>
            </a:r>
            <a:br>
              <a:rPr lang="en-US"/>
            </a:br>
            <a:r>
              <a:rPr lang="en-US"/>
              <a:t>Presenter’s Title</a:t>
            </a:r>
            <a:br>
              <a:rPr lang="en-US"/>
            </a:br>
            <a:r>
              <a:rPr lang="en-US"/>
              <a:t>Presenter’s Department</a:t>
            </a:r>
            <a:br>
              <a:rPr lang="en-US"/>
            </a:br>
            <a:r>
              <a:rPr lang="en-US"/>
              <a:t>Date</a:t>
            </a:r>
          </a:p>
        </p:txBody>
      </p:sp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80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evens S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Presenter’s Name</a:t>
            </a:r>
            <a:br>
              <a:rPr lang="en-US"/>
            </a:br>
            <a:r>
              <a:rPr lang="en-US"/>
              <a:t>Presenter’s Title</a:t>
            </a:r>
            <a:br>
              <a:rPr lang="en-US"/>
            </a:br>
            <a:r>
              <a:rPr lang="en-US"/>
              <a:t>Presenter’s Department</a:t>
            </a:r>
            <a:br>
              <a:rPr lang="en-US"/>
            </a:br>
            <a:r>
              <a:rPr lang="en-US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/>
          </a:p>
        </p:txBody>
      </p:sp>
      <p:sp>
        <p:nvSpPr>
          <p:cNvPr id="17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Subtitle line that can be up to 2 lines of text if it needs to be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1" name="Straight Connector 20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6066" y="-14942"/>
            <a:ext cx="2324100" cy="13208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6349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rchbea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7" y="0"/>
            <a:ext cx="5357812" cy="6858000"/>
          </a:xfrm>
          <a:prstGeom prst="rect">
            <a:avLst/>
          </a:prstGeom>
        </p:spPr>
      </p:pic>
      <p:sp>
        <p:nvSpPr>
          <p:cNvPr id="16" name="Text Placeholder 26"/>
          <p:cNvSpPr>
            <a:spLocks noGrp="1"/>
          </p:cNvSpPr>
          <p:nvPr>
            <p:ph type="body" sz="quarter" idx="15" hasCustomPrompt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Subtitle line that can be up to 2 lines of text if it needs to be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Presenter’s Name</a:t>
            </a:r>
            <a:br>
              <a:rPr lang="en-US"/>
            </a:br>
            <a:r>
              <a:rPr lang="en-US"/>
              <a:t>Presenter’s Title</a:t>
            </a:r>
            <a:br>
              <a:rPr lang="en-US"/>
            </a:br>
            <a:r>
              <a:rPr lang="en-US"/>
              <a:t>Presenter’s Department</a:t>
            </a:r>
            <a:br>
              <a:rPr lang="en-US"/>
            </a:br>
            <a:r>
              <a:rPr lang="en-US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1" name="Straight Connector 10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2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iel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7063" y="1170132"/>
            <a:ext cx="5216937" cy="5687868"/>
          </a:xfrm>
          <a:prstGeom prst="rect">
            <a:avLst/>
          </a:prstGeom>
        </p:spPr>
      </p:pic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23826" y="3534870"/>
            <a:ext cx="3828116" cy="1204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Subtitle line that can be up to 2 lines of text if it needs to be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 i="0">
                <a:latin typeface="Arial"/>
                <a:cs typeface="Arial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Presentation title that can be up to 2 lines long</a:t>
            </a: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115889" y="4898571"/>
            <a:ext cx="3845138" cy="1256167"/>
          </a:xfrm>
          <a:prstGeom prst="rect">
            <a:avLst/>
          </a:prstGeo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 b="0" i="0" baseline="0">
                <a:latin typeface="Arial"/>
                <a:cs typeface="Arial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Presenter’s Name</a:t>
            </a:r>
            <a:br>
              <a:rPr lang="en-US"/>
            </a:br>
            <a:r>
              <a:rPr lang="en-US"/>
              <a:t>Presenter’s Title</a:t>
            </a:r>
            <a:br>
              <a:rPr lang="en-US"/>
            </a:br>
            <a:r>
              <a:rPr lang="en-US"/>
              <a:t>Presenter’s Department</a:t>
            </a:r>
            <a:br>
              <a:rPr lang="en-US"/>
            </a:br>
            <a:r>
              <a:rPr lang="en-US"/>
              <a:t>Date</a:t>
            </a:r>
          </a:p>
          <a:p>
            <a:pPr marL="0" marR="0" lvl="0" indent="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" name="Straight Connector 9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 userDrawn="1"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18" name="Straight Connector 17"/>
            <p:cNvCxnSpPr/>
            <p:nvPr/>
          </p:nvCxnSpPr>
          <p:spPr>
            <a:xfrm flipH="1">
              <a:off x="0" y="12207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3044952" y="12764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top-logo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475" y="-6350"/>
            <a:ext cx="2298700" cy="130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8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 w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227013" y="1709351"/>
            <a:ext cx="8691562" cy="4384542"/>
          </a:xfrm>
          <a:prstGeom prst="rect">
            <a:avLst/>
          </a:prstGeom>
        </p:spPr>
        <p:txBody>
          <a:bodyPr vert="horz"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b="0" i="0">
                <a:latin typeface="Arial"/>
                <a:cs typeface="Arial"/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400" b="0" i="0">
                <a:latin typeface="Arial"/>
                <a:cs typeface="Arial"/>
              </a:defRPr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200" b="0" i="0" baseline="0">
                <a:latin typeface="Arial"/>
                <a:cs typeface="Arial"/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 baseline="0">
                <a:latin typeface="Arial"/>
                <a:cs typeface="Arial"/>
              </a:defRPr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/>
              <a:buChar char="•"/>
              <a:defRPr sz="1000" b="0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Insert Bullets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>
              <a:defRPr sz="3000" b="1" i="0">
                <a:latin typeface="Arial"/>
                <a:cs typeface="Arial"/>
              </a:defRPr>
            </a:lvl1pPr>
          </a:lstStyle>
          <a:p>
            <a:r>
              <a:rPr lang="en-US"/>
              <a:t>Insert Slide 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27013" y="1006103"/>
            <a:ext cx="8691562" cy="408060"/>
          </a:xfrm>
          <a:prstGeom prst="rect">
            <a:avLst/>
          </a:prstGeom>
        </p:spPr>
        <p:txBody>
          <a:bodyPr vert="horz" wrap="none" anchor="t" anchorCtr="0"/>
          <a:lstStyle>
            <a:lvl1pPr marL="0" indent="0">
              <a:spcBef>
                <a:spcPts val="0"/>
              </a:spcBef>
              <a:buNone/>
              <a:defRPr sz="1800" b="0" i="0">
                <a:latin typeface="Arial"/>
                <a:cs typeface="Arial"/>
              </a:defRPr>
            </a:lvl1pPr>
            <a:lvl3pPr marL="914400" indent="0">
              <a:buNone/>
              <a:defRPr sz="2700"/>
            </a:lvl3pPr>
            <a:lvl4pPr marL="1371600" indent="0">
              <a:buNone/>
              <a:defRPr sz="2700"/>
            </a:lvl4pPr>
            <a:lvl5pPr marL="1828800" indent="0">
              <a:buNone/>
              <a:defRPr sz="2700"/>
            </a:lvl5pPr>
          </a:lstStyle>
          <a:p>
            <a:r>
              <a:rPr lang="en-US"/>
              <a:t>Insert Subhead</a:t>
            </a:r>
          </a:p>
        </p:txBody>
      </p:sp>
    </p:spTree>
    <p:extLst>
      <p:ext uri="{BB962C8B-B14F-4D97-AF65-F5344CB8AC3E}">
        <p14:creationId xmlns:p14="http://schemas.microsoft.com/office/powerpoint/2010/main" val="362089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8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8.emf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8.emf"/><Relationship Id="rId5" Type="http://schemas.openxmlformats.org/officeDocument/2006/relationships/image" Target="../media/image11.emf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1.emf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28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68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3" r:id="rId2"/>
    <p:sldLayoutId id="2147483799" r:id="rId3"/>
    <p:sldLayoutId id="2147483771" r:id="rId4"/>
    <p:sldLayoutId id="2147483773" r:id="rId5"/>
    <p:sldLayoutId id="2147483763" r:id="rId6"/>
    <p:sldLayoutId id="2147483805" r:id="rId7"/>
    <p:sldLayoutId id="2147483764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>
            <a:off x="6099048" y="6419355"/>
            <a:ext cx="3044952" cy="0"/>
          </a:xfrm>
          <a:prstGeom prst="line">
            <a:avLst/>
          </a:prstGeom>
          <a:ln w="50800">
            <a:solidFill>
              <a:srgbClr val="DF702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0" y="6419912"/>
            <a:ext cx="6099048" cy="0"/>
          </a:xfrm>
          <a:prstGeom prst="line">
            <a:avLst/>
          </a:prstGeom>
          <a:ln w="50800">
            <a:solidFill>
              <a:srgbClr val="0F787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6446520"/>
            <a:ext cx="9144000" cy="4114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6" name="Slide Number Placeholder 1"/>
          <p:cNvSpPr>
            <a:spLocks noGrp="1"/>
          </p:cNvSpPr>
          <p:nvPr userDrawn="1"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0"/>
            <a:ext cx="9144000" cy="928827"/>
            <a:chOff x="0" y="0"/>
            <a:chExt cx="9144000" cy="92882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6099048" y="26122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0" y="26679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0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894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800" r:id="rId2"/>
    <p:sldLayoutId id="2147483767" r:id="rId3"/>
    <p:sldLayoutId id="2147483801" r:id="rId4"/>
    <p:sldLayoutId id="2147483768" r:id="rId5"/>
    <p:sldLayoutId id="2147483802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6" r:id="rId2"/>
    <p:sldLayoutId id="2147483751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0" y="4172975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3044952" y="4173532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757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48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14893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43137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2" r:id="rId2"/>
    <p:sldLayoutId id="2147483695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419355"/>
            <a:ext cx="9144000" cy="438645"/>
            <a:chOff x="0" y="3956541"/>
            <a:chExt cx="9144000" cy="43864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6099048" y="3956541"/>
              <a:ext cx="3044952" cy="0"/>
            </a:xfrm>
            <a:prstGeom prst="line">
              <a:avLst/>
            </a:prstGeom>
            <a:ln w="50800">
              <a:solidFill>
                <a:srgbClr val="DF702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0" y="3957098"/>
              <a:ext cx="6099048" cy="0"/>
            </a:xfrm>
            <a:prstGeom prst="line">
              <a:avLst/>
            </a:prstGeom>
            <a:ln w="50800">
              <a:solidFill>
                <a:srgbClr val="0F787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/>
            <p:cNvSpPr/>
            <p:nvPr/>
          </p:nvSpPr>
          <p:spPr>
            <a:xfrm>
              <a:off x="0" y="3983706"/>
              <a:ext cx="9144000" cy="4114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91150" y="6584950"/>
            <a:ext cx="2933700" cy="127000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8546351" y="6460940"/>
            <a:ext cx="4766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2342C3A-DD85-7843-B416-BD52AB030D59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9144000" cy="928827"/>
            <a:chOff x="0" y="2593782"/>
            <a:chExt cx="9144000" cy="928827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6099048" y="2619904"/>
              <a:ext cx="3044952" cy="0"/>
            </a:xfrm>
            <a:prstGeom prst="line">
              <a:avLst/>
            </a:prstGeom>
            <a:ln w="50800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0" y="2620461"/>
              <a:ext cx="6099048" cy="0"/>
            </a:xfrm>
            <a:prstGeom prst="line">
              <a:avLst/>
            </a:prstGeom>
            <a:ln w="50800">
              <a:solidFill>
                <a:srgbClr val="90152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13018" r="68665"/>
            <a:stretch/>
          </p:blipFill>
          <p:spPr>
            <a:xfrm>
              <a:off x="8323018" y="2593782"/>
              <a:ext cx="588774" cy="928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4796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5" r:id="rId2"/>
    <p:sldLayoutId id="2147483704" r:id="rId3"/>
    <p:sldLayoutId id="2147483652" r:id="rId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2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0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29734" y="3873813"/>
            <a:ext cx="3845138" cy="1256167"/>
          </a:xfrm>
        </p:spPr>
        <p:txBody>
          <a:bodyPr lIns="91440" tIns="45720" rIns="91440" bIns="45720" anchor="t"/>
          <a:lstStyle/>
          <a:p>
            <a:r>
              <a:rPr lang="en-US" b="1"/>
              <a:t>Xi Lin</a:t>
            </a:r>
          </a:p>
          <a:p>
            <a:r>
              <a:rPr lang="en-US"/>
              <a:t>Department of Mechanical Engineering</a:t>
            </a:r>
          </a:p>
          <a:p>
            <a:r>
              <a:rPr lang="en-US"/>
              <a:t>Stevens Institute of Technology</a:t>
            </a:r>
          </a:p>
          <a:p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4DA97FE-3A9D-0832-96EB-808EAB661C72}"/>
              </a:ext>
            </a:extLst>
          </p:cNvPr>
          <p:cNvSpPr>
            <a:spLocks noGrp="1"/>
          </p:cNvSpPr>
          <p:nvPr/>
        </p:nvSpPr>
        <p:spPr>
          <a:xfrm>
            <a:off x="527817" y="2041015"/>
            <a:ext cx="8380730" cy="165871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30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4D64DA9-1680-2ACC-84D1-449C02DECCF7}"/>
              </a:ext>
            </a:extLst>
          </p:cNvPr>
          <p:cNvSpPr>
            <a:spLocks noGrp="1"/>
          </p:cNvSpPr>
          <p:nvPr/>
        </p:nvSpPr>
        <p:spPr>
          <a:xfrm>
            <a:off x="2070621" y="2428819"/>
            <a:ext cx="5002757" cy="165871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 typeface="Arial"/>
              <a:buNone/>
              <a:defRPr sz="30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Incremental Shortest Path</a:t>
            </a:r>
          </a:p>
        </p:txBody>
      </p:sp>
    </p:spTree>
    <p:extLst>
      <p:ext uri="{BB962C8B-B14F-4D97-AF65-F5344CB8AC3E}">
        <p14:creationId xmlns:p14="http://schemas.microsoft.com/office/powerpoint/2010/main" val="912756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764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A5E98AD1-2548-9908-5995-A446660F7B2F}"/>
              </a:ext>
            </a:extLst>
          </p:cNvPr>
          <p:cNvSpPr>
            <a:spLocks noGrp="1"/>
          </p:cNvSpPr>
          <p:nvPr/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/>
              <a:t>Introduction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D0EF3FA-EF24-FF0F-3F5E-A91F3FCF746F}"/>
              </a:ext>
            </a:extLst>
          </p:cNvPr>
          <p:cNvSpPr txBox="1">
            <a:spLocks/>
          </p:cNvSpPr>
          <p:nvPr/>
        </p:nvSpPr>
        <p:spPr>
          <a:xfrm>
            <a:off x="274595" y="1120201"/>
            <a:ext cx="8594809" cy="1178300"/>
          </a:xfrm>
          <a:prstGeom prst="rect">
            <a:avLst/>
          </a:prstGeom>
        </p:spPr>
        <p:txBody>
          <a:bodyPr vert="horz" lIns="91440" tIns="45720" rIns="91440" bIns="4572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All-pair shortest path (APSP) problem</a:t>
            </a:r>
            <a:endParaRPr lang="en-US"/>
          </a:p>
          <a:p>
            <a:r>
              <a:rPr lang="en-US">
                <a:ea typeface="+mn-lt"/>
                <a:cs typeface="+mn-lt"/>
              </a:rPr>
              <a:t>Given a graph (V,E), where V, E are the set of vertices and edges respectively. APSP problem requires solving the shortest path from the vertex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>
                <a:ea typeface="+mn-lt"/>
                <a:cs typeface="+mn-lt"/>
              </a:rPr>
              <a:t> to j, where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>
                <a:ea typeface="+mn-lt"/>
                <a:cs typeface="+mn-lt"/>
              </a:rPr>
              <a:t>, j are arbitrary elements from V. </a:t>
            </a: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2F66724-D78B-46C9-B505-1DFB591BCCE8}"/>
              </a:ext>
            </a:extLst>
          </p:cNvPr>
          <p:cNvSpPr txBox="1">
            <a:spLocks/>
          </p:cNvSpPr>
          <p:nvPr/>
        </p:nvSpPr>
        <p:spPr>
          <a:xfrm>
            <a:off x="274594" y="2431737"/>
            <a:ext cx="8594809" cy="429438"/>
          </a:xfrm>
          <a:prstGeom prst="rect">
            <a:avLst/>
          </a:prstGeom>
        </p:spPr>
        <p:txBody>
          <a:bodyPr vert="horz" lIns="91440" tIns="45720" rIns="91440" bIns="4572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Brute force solution</a:t>
            </a:r>
            <a:endParaRPr lang="en-US"/>
          </a:p>
          <a:p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278EBE-72E2-46C7-9327-0A8B67298CC1}"/>
              </a:ext>
            </a:extLst>
          </p:cNvPr>
          <p:cNvSpPr txBox="1"/>
          <p:nvPr/>
        </p:nvSpPr>
        <p:spPr>
          <a:xfrm>
            <a:off x="274594" y="2707716"/>
            <a:ext cx="827175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Recompute the shortest path for every pair of vertices each time, e.g., Floyd </a:t>
            </a:r>
            <a:r>
              <a:rPr lang="en-US" err="1">
                <a:ea typeface="Calibri"/>
                <a:cs typeface="Calibri"/>
              </a:rPr>
              <a:t>Warshall</a:t>
            </a:r>
            <a:r>
              <a:rPr lang="en-US">
                <a:ea typeface="Calibri"/>
                <a:cs typeface="Calibri"/>
              </a:rPr>
              <a:t> algorithm [1].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0FFBBB4-BA31-7C7F-B49D-04C539E10D83}"/>
              </a:ext>
            </a:extLst>
          </p:cNvPr>
          <p:cNvSpPr txBox="1">
            <a:spLocks/>
          </p:cNvSpPr>
          <p:nvPr/>
        </p:nvSpPr>
        <p:spPr>
          <a:xfrm>
            <a:off x="274594" y="3454986"/>
            <a:ext cx="8594809" cy="429438"/>
          </a:xfrm>
          <a:prstGeom prst="rect">
            <a:avLst/>
          </a:prstGeom>
        </p:spPr>
        <p:txBody>
          <a:bodyPr vert="horz" lIns="91440" tIns="45720" rIns="91440" bIns="4572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Dynamic solution</a:t>
            </a:r>
            <a:endParaRPr lang="en-US"/>
          </a:p>
          <a:p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44ED8F-DB34-EEFC-C4AB-EC6C49CE40D3}"/>
              </a:ext>
            </a:extLst>
          </p:cNvPr>
          <p:cNvSpPr txBox="1"/>
          <p:nvPr/>
        </p:nvSpPr>
        <p:spPr>
          <a:xfrm>
            <a:off x="274594" y="3776022"/>
            <a:ext cx="8271757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Calibri"/>
                <a:cs typeface="Calibri"/>
              </a:rPr>
              <a:t>Only updates the shortest path of affected pairs of vertices when the graph changes</a:t>
            </a:r>
          </a:p>
          <a:p>
            <a:endParaRPr lang="en-US" dirty="0">
              <a:ea typeface="Calibri"/>
              <a:cs typeface="Calibri"/>
            </a:endParaRPr>
          </a:p>
          <a:p>
            <a:pPr marL="342900" indent="-342900">
              <a:buAutoNum type="arabicParenBoth"/>
            </a:pPr>
            <a:r>
              <a:rPr lang="en-US" b="0" i="0" dirty="0">
                <a:effectLst/>
                <a:latin typeface="Arial" panose="020B0604020202020204" pitchFamily="34" charset="0"/>
              </a:rPr>
              <a:t>Incremental algorithms [2-5]: only deal with vertex or edge insertion, and edge weight decrease.</a:t>
            </a:r>
          </a:p>
          <a:p>
            <a:pPr marL="342900" indent="-342900">
              <a:buAutoNum type="arabicParenBoth"/>
            </a:pPr>
            <a:r>
              <a:rPr lang="en-US" dirty="0">
                <a:latin typeface="Arial" panose="020B0604020202020204" pitchFamily="34" charset="0"/>
                <a:ea typeface="Calibri"/>
                <a:cs typeface="Calibri"/>
              </a:rPr>
              <a:t>Decremental algorithms [6-8]: </a:t>
            </a:r>
            <a:r>
              <a:rPr lang="en-US" b="0" i="0" dirty="0">
                <a:effectLst/>
                <a:latin typeface="Arial" panose="020B0604020202020204" pitchFamily="34" charset="0"/>
              </a:rPr>
              <a:t>only deal with vertex or edge deletion, and edge weight increase.</a:t>
            </a:r>
          </a:p>
          <a:p>
            <a:pPr marL="342900" indent="-342900">
              <a:buAutoNum type="arabicParenBoth"/>
            </a:pPr>
            <a:r>
              <a:rPr lang="en-US" dirty="0">
                <a:latin typeface="Arial" panose="020B0604020202020204" pitchFamily="34" charset="0"/>
                <a:ea typeface="Calibri"/>
                <a:cs typeface="Calibri"/>
              </a:rPr>
              <a:t>Fully dynamic algorithms [9-13]: manage both cases.</a:t>
            </a: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5519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A5E98AD1-2548-9908-5995-A446660F7B2F}"/>
              </a:ext>
            </a:extLst>
          </p:cNvPr>
          <p:cNvSpPr>
            <a:spLocks noGrp="1"/>
          </p:cNvSpPr>
          <p:nvPr/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/>
              <a:t>Problem Setup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D0EF3FA-EF24-FF0F-3F5E-A91F3FCF746F}"/>
              </a:ext>
            </a:extLst>
          </p:cNvPr>
          <p:cNvSpPr txBox="1">
            <a:spLocks/>
          </p:cNvSpPr>
          <p:nvPr/>
        </p:nvSpPr>
        <p:spPr>
          <a:xfrm>
            <a:off x="274595" y="1120201"/>
            <a:ext cx="8594809" cy="1178300"/>
          </a:xfrm>
          <a:prstGeom prst="rect">
            <a:avLst/>
          </a:prstGeom>
        </p:spPr>
        <p:txBody>
          <a:bodyPr vert="horz" lIns="91440" tIns="45720" rIns="91440" bIns="4572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Routes with the cheapest overall flight price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vertices represent cities in a map, and edges represent currently available airlines. This project studies the effect of new edges insertion on the APSP solution (The solution of the initial map is given).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201723-32A8-CEB0-4835-188961DF0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69" y="2298501"/>
            <a:ext cx="7616862" cy="386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68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A5E98AD1-2548-9908-5995-A446660F7B2F}"/>
              </a:ext>
            </a:extLst>
          </p:cNvPr>
          <p:cNvSpPr>
            <a:spLocks noGrp="1"/>
          </p:cNvSpPr>
          <p:nvPr/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/>
              <a:t>Problem Setup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Placeholder 2">
                <a:extLst>
                  <a:ext uri="{FF2B5EF4-FFF2-40B4-BE49-F238E27FC236}">
                    <a16:creationId xmlns:a16="http://schemas.microsoft.com/office/drawing/2014/main" id="{BD0EF3FA-EF24-FF0F-3F5E-A91F3FCF74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74595" y="1120200"/>
                <a:ext cx="8594809" cy="1403543"/>
              </a:xfrm>
              <a:prstGeom prst="rect">
                <a:avLst/>
              </a:prstGeom>
            </p:spPr>
            <p:txBody>
              <a:bodyPr vert="horz" lIns="91440" tIns="45720" rIns="91440" bIns="45720" anchor="t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Arial"/>
                  <a:buChar char="•"/>
                </a:pPr>
                <a:r>
                  <a:rPr lang="en-US" b="1">
                    <a:ea typeface="+mn-lt"/>
                    <a:cs typeface="+mn-lt"/>
                  </a:rPr>
                  <a:t>Initial map generation</a:t>
                </a:r>
              </a:p>
              <a:p>
                <a:pPr marL="0" indent="0">
                  <a:buFont typeface="Arial" panose="020B0604020202020204" pitchFamily="34" charset="0"/>
                  <a:buNone/>
                </a:pPr>
                <a:r>
                  <a:rPr lang="en-US"/>
                  <a:t>Map points: position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[0.0,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]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([0.0,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])</m:t>
                    </m:r>
                  </m:oMath>
                </a14:m>
                <a:endParaRPr lang="en-US"/>
              </a:p>
              <a:p>
                <a:r>
                  <a:rPr lang="en-US"/>
                  <a:t>Edges: select random map point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/>
                  <a:t>, the flight price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𝑢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)~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([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𝑑𝑖𝑠𝑡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𝑑𝑖𝑠𝑡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⋅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])</m:t>
                    </m:r>
                  </m:oMath>
                </a14:m>
                <a:r>
                  <a:rPr lang="en-US"/>
                  <a:t>. </a:t>
                </a:r>
              </a:p>
            </p:txBody>
          </p:sp>
        </mc:Choice>
        <mc:Fallback xmlns="">
          <p:sp>
            <p:nvSpPr>
              <p:cNvPr id="10" name="Text Placeholder 2">
                <a:extLst>
                  <a:ext uri="{FF2B5EF4-FFF2-40B4-BE49-F238E27FC236}">
                    <a16:creationId xmlns:a16="http://schemas.microsoft.com/office/drawing/2014/main" id="{BD0EF3FA-EF24-FF0F-3F5E-A91F3FCF74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595" y="1120200"/>
                <a:ext cx="8594809" cy="1403543"/>
              </a:xfrm>
              <a:prstGeom prst="rect">
                <a:avLst/>
              </a:prstGeom>
              <a:blipFill>
                <a:blip r:embed="rId2"/>
                <a:stretch>
                  <a:fillRect l="-567" t="-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14201723-32A8-CEB0-4835-188961DF0C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241"/>
          <a:stretch/>
        </p:blipFill>
        <p:spPr>
          <a:xfrm>
            <a:off x="763569" y="2298501"/>
            <a:ext cx="3561543" cy="38645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716053-9855-B9A3-9FE8-EC0F47E9EC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408" y="2926892"/>
            <a:ext cx="3968647" cy="222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77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A5E98AD1-2548-9908-5995-A446660F7B2F}"/>
              </a:ext>
            </a:extLst>
          </p:cNvPr>
          <p:cNvSpPr>
            <a:spLocks noGrp="1"/>
          </p:cNvSpPr>
          <p:nvPr/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/>
              <a:t>Problem Setup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Placeholder 2">
                <a:extLst>
                  <a:ext uri="{FF2B5EF4-FFF2-40B4-BE49-F238E27FC236}">
                    <a16:creationId xmlns:a16="http://schemas.microsoft.com/office/drawing/2014/main" id="{BD0EF3FA-EF24-FF0F-3F5E-A91F3FCF74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74595" y="1120200"/>
                <a:ext cx="8594809" cy="1403543"/>
              </a:xfrm>
              <a:prstGeom prst="rect">
                <a:avLst/>
              </a:prstGeom>
            </p:spPr>
            <p:txBody>
              <a:bodyPr vert="horz" lIns="91440" tIns="45720" rIns="91440" bIns="45720" anchor="t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Arial"/>
                  <a:buChar char="•"/>
                </a:pPr>
                <a:r>
                  <a:rPr lang="en-US" b="1">
                    <a:ea typeface="+mn-lt"/>
                    <a:cs typeface="+mn-lt"/>
                  </a:rPr>
                  <a:t>Initial map generation</a:t>
                </a:r>
              </a:p>
              <a:p>
                <a:r>
                  <a:rPr lang="en-US"/>
                  <a:t>The initial map size depends on two parameters: (1) number of map points,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/>
                  <a:t>; (2) edge density,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/>
                  <a:t>, defined as the ratio of the number of existing edges to the maximum number of edges</a:t>
                </a:r>
              </a:p>
            </p:txBody>
          </p:sp>
        </mc:Choice>
        <mc:Fallback xmlns="">
          <p:sp>
            <p:nvSpPr>
              <p:cNvPr id="10" name="Text Placeholder 2">
                <a:extLst>
                  <a:ext uri="{FF2B5EF4-FFF2-40B4-BE49-F238E27FC236}">
                    <a16:creationId xmlns:a16="http://schemas.microsoft.com/office/drawing/2014/main" id="{BD0EF3FA-EF24-FF0F-3F5E-A91F3FCF74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595" y="1120200"/>
                <a:ext cx="8594809" cy="1403543"/>
              </a:xfrm>
              <a:prstGeom prst="rect">
                <a:avLst/>
              </a:prstGeom>
              <a:blipFill>
                <a:blip r:embed="rId2"/>
                <a:stretch>
                  <a:fillRect l="-567" t="-26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89AF5868-36BE-00BC-3B21-C000763C0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728" y="2197221"/>
            <a:ext cx="5914542" cy="40597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A4CBDA-81B9-1155-14C2-1F4E62B5FD5C}"/>
              </a:ext>
            </a:extLst>
          </p:cNvPr>
          <p:cNvSpPr txBox="1"/>
          <p:nvPr/>
        </p:nvSpPr>
        <p:spPr>
          <a:xfrm>
            <a:off x="799567" y="4042422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n=50</a:t>
            </a:r>
          </a:p>
        </p:txBody>
      </p:sp>
    </p:spTree>
    <p:extLst>
      <p:ext uri="{BB962C8B-B14F-4D97-AF65-F5344CB8AC3E}">
        <p14:creationId xmlns:p14="http://schemas.microsoft.com/office/powerpoint/2010/main" val="3609117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A5E98AD1-2548-9908-5995-A446660F7B2F}"/>
              </a:ext>
            </a:extLst>
          </p:cNvPr>
          <p:cNvSpPr>
            <a:spLocks noGrp="1"/>
          </p:cNvSpPr>
          <p:nvPr/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/>
              <a:t>Problem Setup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D0EF3FA-EF24-FF0F-3F5E-A91F3FCF746F}"/>
              </a:ext>
            </a:extLst>
          </p:cNvPr>
          <p:cNvSpPr txBox="1">
            <a:spLocks/>
          </p:cNvSpPr>
          <p:nvPr/>
        </p:nvSpPr>
        <p:spPr>
          <a:xfrm>
            <a:off x="274595" y="1120201"/>
            <a:ext cx="8594809" cy="1178300"/>
          </a:xfrm>
          <a:prstGeom prst="rect">
            <a:avLst/>
          </a:prstGeom>
        </p:spPr>
        <p:txBody>
          <a:bodyPr vert="horz" lIns="91440" tIns="45720" rIns="91440" bIns="4572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Solutions</a:t>
            </a:r>
            <a:endParaRPr lang="en-US"/>
          </a:p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The Floyd </a:t>
            </a:r>
            <a:r>
              <a:rPr lang="en-US" err="1"/>
              <a:t>Warshall</a:t>
            </a:r>
            <a:r>
              <a:rPr lang="en-US"/>
              <a:t> algorithm and the incremental algorithm from [2] are implemented and used in experiments. The idea of the incremental algorithm is shown in Fig. 1.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253232-7E6E-EE38-D0CA-20C35594D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70" y="2529035"/>
            <a:ext cx="3311513" cy="35188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F0C01F-049D-9164-1FC9-1DC1DF4A9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8" y="2715768"/>
            <a:ext cx="3353317" cy="325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073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C24D70-0E66-EAF0-869E-7A9A886167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845" y="1444752"/>
            <a:ext cx="5051560" cy="4763939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A5E98AD1-2548-9908-5995-A446660F7B2F}"/>
              </a:ext>
            </a:extLst>
          </p:cNvPr>
          <p:cNvSpPr>
            <a:spLocks noGrp="1"/>
          </p:cNvSpPr>
          <p:nvPr/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/>
              <a:t>Experiment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 Placeholder 2">
                <a:extLst>
                  <a:ext uri="{FF2B5EF4-FFF2-40B4-BE49-F238E27FC236}">
                    <a16:creationId xmlns:a16="http://schemas.microsoft.com/office/drawing/2014/main" id="{BD0EF3FA-EF24-FF0F-3F5E-A91F3FCF74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74596" y="1120200"/>
                <a:ext cx="3768572" cy="4763939"/>
              </a:xfrm>
              <a:prstGeom prst="rect">
                <a:avLst/>
              </a:prstGeom>
            </p:spPr>
            <p:txBody>
              <a:bodyPr vert="horz" lIns="91440" tIns="45720" rIns="91440" bIns="45720" anchor="t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>
                  <a:buFont typeface="Arial"/>
                  <a:buChar char="•"/>
                </a:pPr>
                <a:r>
                  <a:rPr lang="en-US" b="1">
                    <a:ea typeface="+mn-lt"/>
                    <a:cs typeface="+mn-lt"/>
                  </a:rPr>
                  <a:t>Incremental solver performance</a:t>
                </a:r>
              </a:p>
              <a:p>
                <a:r>
                  <a:rPr lang="en-US" b="0"/>
                  <a:t>Initial maps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/>
                  <a:t> = 10, 50, 100, 500, 1000,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/>
                  <a:t> = 20%, 50%, 80%. The number of newly inserted edges (red blocks)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0" smtClean="0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r>
                  <a:rPr lang="en-US"/>
                  <a:t>The affected pairs of map points are shown in blue blocks.</a:t>
                </a:r>
              </a:p>
              <a:p>
                <a:endParaRPr lang="en-US"/>
              </a:p>
            </p:txBody>
          </p:sp>
        </mc:Choice>
        <mc:Fallback xmlns="">
          <p:sp>
            <p:nvSpPr>
              <p:cNvPr id="10" name="Text Placeholder 2">
                <a:extLst>
                  <a:ext uri="{FF2B5EF4-FFF2-40B4-BE49-F238E27FC236}">
                    <a16:creationId xmlns:a16="http://schemas.microsoft.com/office/drawing/2014/main" id="{BD0EF3FA-EF24-FF0F-3F5E-A91F3FCF74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596" y="1120200"/>
                <a:ext cx="3768572" cy="4763939"/>
              </a:xfrm>
              <a:prstGeom prst="rect">
                <a:avLst/>
              </a:prstGeom>
              <a:blipFill>
                <a:blip r:embed="rId3"/>
                <a:stretch>
                  <a:fillRect l="-1294" t="-768" r="-9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>
            <a:extLst>
              <a:ext uri="{FF2B5EF4-FFF2-40B4-BE49-F238E27FC236}">
                <a16:creationId xmlns:a16="http://schemas.microsoft.com/office/drawing/2014/main" id="{4FB59D2A-6452-6756-0661-0EA7E8A64A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34" y="3052657"/>
            <a:ext cx="3768573" cy="315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078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A5E98AD1-2548-9908-5995-A446660F7B2F}"/>
              </a:ext>
            </a:extLst>
          </p:cNvPr>
          <p:cNvSpPr>
            <a:spLocks noGrp="1"/>
          </p:cNvSpPr>
          <p:nvPr/>
        </p:nvSpPr>
        <p:spPr>
          <a:xfrm>
            <a:off x="227013" y="418353"/>
            <a:ext cx="7303340" cy="535863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/>
              <a:t>Experiment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D0EF3FA-EF24-FF0F-3F5E-A91F3FCF746F}"/>
              </a:ext>
            </a:extLst>
          </p:cNvPr>
          <p:cNvSpPr txBox="1">
            <a:spLocks/>
          </p:cNvSpPr>
          <p:nvPr/>
        </p:nvSpPr>
        <p:spPr>
          <a:xfrm>
            <a:off x="274596" y="1120201"/>
            <a:ext cx="7982436" cy="1010352"/>
          </a:xfrm>
          <a:prstGeom prst="rect">
            <a:avLst/>
          </a:prstGeom>
        </p:spPr>
        <p:txBody>
          <a:bodyPr vert="horz" lIns="91440" tIns="45720" rIns="91440" bIns="4572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Incremental solver vs Floyd </a:t>
            </a:r>
            <a:r>
              <a:rPr lang="en-US" b="1" err="1">
                <a:ea typeface="+mn-lt"/>
                <a:cs typeface="+mn-lt"/>
              </a:rPr>
              <a:t>Warshall</a:t>
            </a:r>
            <a:r>
              <a:rPr lang="en-US" b="1">
                <a:ea typeface="+mn-lt"/>
                <a:cs typeface="+mn-lt"/>
              </a:rPr>
              <a:t> solver</a:t>
            </a:r>
          </a:p>
          <a:p>
            <a:r>
              <a:rPr lang="en-US">
                <a:latin typeface="Arial" panose="020B0604020202020204" pitchFamily="34" charset="0"/>
              </a:rPr>
              <a:t>T</a:t>
            </a:r>
            <a:r>
              <a:rPr lang="en-US" b="0" i="0">
                <a:effectLst/>
                <a:latin typeface="Arial" panose="020B0604020202020204" pitchFamily="34" charset="0"/>
              </a:rPr>
              <a:t>o update the routes of cheapest price in the map of 1000 map points when 500 new edges are inserted, the computation time of the Floyd </a:t>
            </a:r>
            <a:r>
              <a:rPr lang="en-US" b="0" i="0" err="1">
                <a:effectLst/>
                <a:latin typeface="Arial" panose="020B0604020202020204" pitchFamily="34" charset="0"/>
              </a:rPr>
              <a:t>Warshall</a:t>
            </a:r>
            <a:r>
              <a:rPr lang="en-US" b="0" i="0">
                <a:effectLst/>
                <a:latin typeface="Arial" panose="020B0604020202020204" pitchFamily="34" charset="0"/>
              </a:rPr>
              <a:t> solver is over 16 seconds, while the incremental solver only needs less than 0.5 seconds.</a:t>
            </a:r>
            <a:r>
              <a:rPr lang="en-US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597CE0-6D50-0148-5464-3ED8465F2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729" y="2442842"/>
            <a:ext cx="4718169" cy="379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39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2342C3A-DD85-7843-B416-BD52AB030D5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A5E98AD1-2548-9908-5995-A446660F7B2F}"/>
              </a:ext>
            </a:extLst>
          </p:cNvPr>
          <p:cNvSpPr>
            <a:spLocks noGrp="1"/>
          </p:cNvSpPr>
          <p:nvPr/>
        </p:nvSpPr>
        <p:spPr>
          <a:xfrm>
            <a:off x="227013" y="418353"/>
            <a:ext cx="8152112" cy="5358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/>
              <a:t>References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D85D61D-59A5-B924-4297-0F79F089EB4D}"/>
              </a:ext>
            </a:extLst>
          </p:cNvPr>
          <p:cNvSpPr txBox="1">
            <a:spLocks/>
          </p:cNvSpPr>
          <p:nvPr/>
        </p:nvSpPr>
        <p:spPr>
          <a:xfrm>
            <a:off x="274595" y="1120200"/>
            <a:ext cx="8594809" cy="4699755"/>
          </a:xfrm>
          <a:prstGeom prst="rect">
            <a:avLst/>
          </a:prstGeom>
        </p:spPr>
        <p:txBody>
          <a:bodyPr vert="horz" lIns="91440" tIns="45720" rIns="91440" bIns="4572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200"/>
              <a:t>[1] </a:t>
            </a:r>
            <a:r>
              <a:rPr lang="en-US" sz="1200" err="1"/>
              <a:t>Cormen</a:t>
            </a:r>
            <a:r>
              <a:rPr lang="en-US" sz="1200"/>
              <a:t>, T. H., </a:t>
            </a:r>
            <a:r>
              <a:rPr lang="en-US" sz="1200" err="1"/>
              <a:t>Leiserson</a:t>
            </a:r>
            <a:r>
              <a:rPr lang="en-US" sz="1200"/>
              <a:t>, C. E., Rivest, R. L., &amp; Stein, C. (2022). Introduction to algorithms. MIT press.</a:t>
            </a:r>
            <a:endParaRPr lang="en-US" sz="1200" b="0" i="0" u="none" strike="noStrike" baseline="0">
              <a:latin typeface="NimbusRomNo9L-Regu"/>
            </a:endParaRPr>
          </a:p>
          <a:p>
            <a:pPr algn="just"/>
            <a:r>
              <a:rPr lang="en-US" sz="1200">
                <a:latin typeface="NimbusRomNo9L-Regu"/>
              </a:rPr>
              <a:t>[2] </a:t>
            </a:r>
            <a:r>
              <a:rPr lang="en-US" sz="1200" err="1">
                <a:latin typeface="NimbusRomNo9L-Regu"/>
              </a:rPr>
              <a:t>Slobbe</a:t>
            </a:r>
            <a:r>
              <a:rPr lang="en-US" sz="1200">
                <a:latin typeface="NimbusRomNo9L-Regu"/>
              </a:rPr>
              <a:t>, A., </a:t>
            </a:r>
            <a:r>
              <a:rPr lang="en-US" sz="1200" err="1">
                <a:latin typeface="NimbusRomNo9L-Regu"/>
              </a:rPr>
              <a:t>Bergamini</a:t>
            </a:r>
            <a:r>
              <a:rPr lang="en-US" sz="1200">
                <a:latin typeface="NimbusRomNo9L-Regu"/>
              </a:rPr>
              <a:t>, E., &amp; </a:t>
            </a:r>
            <a:r>
              <a:rPr lang="en-US" sz="1200" err="1">
                <a:latin typeface="NimbusRomNo9L-Regu"/>
              </a:rPr>
              <a:t>Meyerhenke</a:t>
            </a:r>
            <a:r>
              <a:rPr lang="en-US" sz="1200">
                <a:latin typeface="NimbusRomNo9L-Regu"/>
              </a:rPr>
              <a:t>, H. (2016). Faster incremental all-pairs shortest paths. KIT.</a:t>
            </a:r>
          </a:p>
          <a:p>
            <a:pPr algn="just"/>
            <a:r>
              <a:rPr lang="en-US" sz="1200">
                <a:latin typeface="NimbusRomNo9L-Regu"/>
              </a:rPr>
              <a:t>[3]</a:t>
            </a:r>
            <a:r>
              <a:rPr lang="en-US" sz="1400">
                <a:latin typeface="NimbusRomNo9L-Regu"/>
              </a:rPr>
              <a:t> </a:t>
            </a:r>
            <a:r>
              <a:rPr lang="en-US" sz="1200">
                <a:latin typeface="NimbusRomNo9L-Regu"/>
              </a:rPr>
              <a:t>Pang, C., </a:t>
            </a:r>
            <a:r>
              <a:rPr lang="en-US" sz="1200" err="1">
                <a:latin typeface="NimbusRomNo9L-Regu"/>
              </a:rPr>
              <a:t>Kotagiri</a:t>
            </a:r>
            <a:r>
              <a:rPr lang="en-US" sz="1200">
                <a:latin typeface="NimbusRomNo9L-Regu"/>
              </a:rPr>
              <a:t>, R., &amp; Dong, G. (1999, January). Incremental FO (+,&lt;) maintenance of all-pairs shortest paths for undirected graphs after insertions and deletions. In International Conference on Database Theory (pp. 365-382). Springer, Berlin, Heidelberg.</a:t>
            </a:r>
            <a:endParaRPr lang="en-US" sz="1200" b="0" i="0" u="none" strike="noStrike" baseline="0">
              <a:latin typeface="NimbusRomNo9L-Regu"/>
            </a:endParaRPr>
          </a:p>
          <a:p>
            <a:pPr algn="just"/>
            <a:r>
              <a:rPr lang="en-US" sz="1200">
                <a:latin typeface="NimbusRomNo9L-Regu"/>
              </a:rPr>
              <a:t>[4] Ramalingam, G., &amp; Reps, T. (1996). An incremental algorithm for a generalization of the shortest-path problem. Journal of Algorithms, 21(2), 267-305.</a:t>
            </a:r>
          </a:p>
          <a:p>
            <a:pPr algn="just"/>
            <a:r>
              <a:rPr lang="en-US" sz="1200">
                <a:latin typeface="NimbusRomNo9L-Regu"/>
              </a:rPr>
              <a:t>[5] </a:t>
            </a:r>
            <a:r>
              <a:rPr lang="en-US" sz="1200" err="1">
                <a:latin typeface="NimbusRomNo9L-Regu"/>
              </a:rPr>
              <a:t>Ausiello</a:t>
            </a:r>
            <a:r>
              <a:rPr lang="en-US" sz="1200">
                <a:latin typeface="NimbusRomNo9L-Regu"/>
              </a:rPr>
              <a:t>, G., </a:t>
            </a:r>
            <a:r>
              <a:rPr lang="en-US" sz="1200" err="1">
                <a:latin typeface="NimbusRomNo9L-Regu"/>
              </a:rPr>
              <a:t>Italiano</a:t>
            </a:r>
            <a:r>
              <a:rPr lang="en-US" sz="1200">
                <a:latin typeface="NimbusRomNo9L-Regu"/>
              </a:rPr>
              <a:t>, G. F., </a:t>
            </a:r>
            <a:r>
              <a:rPr lang="en-US" sz="1200" err="1">
                <a:latin typeface="NimbusRomNo9L-Regu"/>
              </a:rPr>
              <a:t>Spaccamela</a:t>
            </a:r>
            <a:r>
              <a:rPr lang="en-US" sz="1200">
                <a:latin typeface="NimbusRomNo9L-Regu"/>
              </a:rPr>
              <a:t>, A. M., &amp; </a:t>
            </a:r>
            <a:r>
              <a:rPr lang="en-US" sz="1200" err="1">
                <a:latin typeface="NimbusRomNo9L-Regu"/>
              </a:rPr>
              <a:t>Nanni</a:t>
            </a:r>
            <a:r>
              <a:rPr lang="en-US" sz="1200">
                <a:latin typeface="NimbusRomNo9L-Regu"/>
              </a:rPr>
              <a:t>, U. (1991). Incremental algorithms for minimal length paths. Journal of Algorithms, 12(4), 615-638.</a:t>
            </a:r>
          </a:p>
          <a:p>
            <a:pPr algn="just"/>
            <a:r>
              <a:rPr lang="en-US" sz="1200">
                <a:latin typeface="NimbusRomNo9L-Regu"/>
              </a:rPr>
              <a:t>[6] Bernstein, A. (2013, June). Maintaining shortest paths under deletions in weighted directed graphs. In Proceedings of the forty-fifth annual ACM symposium on Theory of computing (pp. 725-734).</a:t>
            </a:r>
          </a:p>
          <a:p>
            <a:pPr algn="just"/>
            <a:r>
              <a:rPr lang="en-US" sz="1200">
                <a:latin typeface="NimbusRomNo9L-Regu"/>
              </a:rPr>
              <a:t>[7] </a:t>
            </a:r>
            <a:r>
              <a:rPr lang="en-US" sz="1200" err="1">
                <a:latin typeface="NimbusRomNo9L-Regu"/>
              </a:rPr>
              <a:t>Baswana</a:t>
            </a:r>
            <a:r>
              <a:rPr lang="en-US" sz="1200">
                <a:latin typeface="NimbusRomNo9L-Regu"/>
              </a:rPr>
              <a:t>, S., Hariharan, R., &amp; Sen, S. (2007). Improved decremental algorithms for maintaining transitive closure and all-pairs shortest paths. Journal of Algorithms, 62(2), 74-92.</a:t>
            </a:r>
          </a:p>
          <a:p>
            <a:pPr algn="just"/>
            <a:r>
              <a:rPr lang="en-US" sz="1200">
                <a:latin typeface="NimbusRomNo9L-Regu"/>
              </a:rPr>
              <a:t>[8] </a:t>
            </a:r>
            <a:r>
              <a:rPr lang="en-US" sz="1200" err="1">
                <a:latin typeface="NimbusRomNo9L-Regu"/>
              </a:rPr>
              <a:t>Baswana</a:t>
            </a:r>
            <a:r>
              <a:rPr lang="en-US" sz="1200">
                <a:latin typeface="NimbusRomNo9L-Regu"/>
              </a:rPr>
              <a:t>, S., Hariharan, R., &amp; Sen, S. (2003, January). Maintaining all-pairs approximate shortest paths under deletion of edges. In SODA (Vol. 3, pp. 394-403).</a:t>
            </a:r>
          </a:p>
          <a:p>
            <a:pPr algn="just"/>
            <a:r>
              <a:rPr lang="en-US" sz="1200">
                <a:latin typeface="NimbusRomNo9L-Regu"/>
              </a:rPr>
              <a:t>[9] Abraham, I., </a:t>
            </a:r>
            <a:r>
              <a:rPr lang="en-US" sz="1200" err="1">
                <a:latin typeface="NimbusRomNo9L-Regu"/>
              </a:rPr>
              <a:t>Chechik</a:t>
            </a:r>
            <a:r>
              <a:rPr lang="en-US" sz="1200">
                <a:latin typeface="NimbusRomNo9L-Regu"/>
              </a:rPr>
              <a:t>, S., &amp; </a:t>
            </a:r>
            <a:r>
              <a:rPr lang="en-US" sz="1200" err="1">
                <a:latin typeface="NimbusRomNo9L-Regu"/>
              </a:rPr>
              <a:t>Krinninger</a:t>
            </a:r>
            <a:r>
              <a:rPr lang="en-US" sz="1200">
                <a:latin typeface="NimbusRomNo9L-Regu"/>
              </a:rPr>
              <a:t>, S. (2017). Fully dynamic all-pairs shortest paths with worst-case update-time revisited. In Proceedings of the Twenty-Eighth Annual ACM-SIAM Symposium on Discrete Algorithms (pp. 440-452). Society for Industrial and Applied Mathematics. </a:t>
            </a:r>
          </a:p>
          <a:p>
            <a:pPr algn="just"/>
            <a:r>
              <a:rPr lang="en-US" sz="1200">
                <a:latin typeface="NimbusRomNo9L-Regu"/>
              </a:rPr>
              <a:t>[10] </a:t>
            </a:r>
            <a:r>
              <a:rPr lang="en-US" sz="1200" err="1">
                <a:latin typeface="NimbusRomNo9L-Regu"/>
              </a:rPr>
              <a:t>Demetrescu</a:t>
            </a:r>
            <a:r>
              <a:rPr lang="en-US" sz="1200">
                <a:latin typeface="NimbusRomNo9L-Regu"/>
              </a:rPr>
              <a:t>, C., &amp; </a:t>
            </a:r>
            <a:r>
              <a:rPr lang="en-US" sz="1200" err="1">
                <a:latin typeface="NimbusRomNo9L-Regu"/>
              </a:rPr>
              <a:t>Italiano</a:t>
            </a:r>
            <a:r>
              <a:rPr lang="en-US" sz="1200">
                <a:latin typeface="NimbusRomNo9L-Regu"/>
              </a:rPr>
              <a:t>, G. F. (2006). Fully dynamic all pairs shortest paths with real edge weights. Journal of Computer and System Sciences, 72(5), 813-837.</a:t>
            </a:r>
          </a:p>
          <a:p>
            <a:pPr algn="just"/>
            <a:r>
              <a:rPr lang="en-US" sz="1200">
                <a:latin typeface="NimbusRomNo9L-Regu"/>
              </a:rPr>
              <a:t>[11] </a:t>
            </a:r>
            <a:r>
              <a:rPr lang="en-US" sz="1200" err="1">
                <a:latin typeface="NimbusRomNo9L-Regu"/>
              </a:rPr>
              <a:t>Thorup</a:t>
            </a:r>
            <a:r>
              <a:rPr lang="en-US" sz="1200">
                <a:latin typeface="NimbusRomNo9L-Regu"/>
              </a:rPr>
              <a:t>, M. (2004, July). Fully-dynamic all-pairs shortest paths: Faster and allowing negative cycles. In Scandinavian Workshop on Algorithm Theory (pp. 384-396). Springer, Berlin, Heidelberg.</a:t>
            </a:r>
          </a:p>
          <a:p>
            <a:pPr algn="just"/>
            <a:r>
              <a:rPr lang="en-US" sz="1200">
                <a:latin typeface="NimbusRomNo9L-Regu"/>
              </a:rPr>
              <a:t>[12] </a:t>
            </a:r>
            <a:r>
              <a:rPr lang="en-US" sz="1200" err="1">
                <a:latin typeface="NimbusRomNo9L-Regu"/>
              </a:rPr>
              <a:t>Demetrescu</a:t>
            </a:r>
            <a:r>
              <a:rPr lang="en-US" sz="1200">
                <a:latin typeface="NimbusRomNo9L-Regu"/>
              </a:rPr>
              <a:t>, C., &amp; </a:t>
            </a:r>
            <a:r>
              <a:rPr lang="en-US" sz="1200" err="1">
                <a:latin typeface="NimbusRomNo9L-Regu"/>
              </a:rPr>
              <a:t>Italiano</a:t>
            </a:r>
            <a:r>
              <a:rPr lang="en-US" sz="1200">
                <a:latin typeface="NimbusRomNo9L-Regu"/>
              </a:rPr>
              <a:t>, G. F. (2004). A new approach to dynamic all pairs shortest paths. Journal of the ACM (JACM), 51(6), 968-992.</a:t>
            </a:r>
          </a:p>
          <a:p>
            <a:pPr algn="just"/>
            <a:r>
              <a:rPr lang="en-US" sz="1200">
                <a:latin typeface="NimbusRomNo9L-Regu"/>
              </a:rPr>
              <a:t>[13] </a:t>
            </a:r>
            <a:r>
              <a:rPr lang="en-US" sz="1200" err="1">
                <a:latin typeface="NimbusRomNo9L-Regu"/>
              </a:rPr>
              <a:t>Henzinger</a:t>
            </a:r>
            <a:r>
              <a:rPr lang="en-US" sz="1200">
                <a:latin typeface="NimbusRomNo9L-Regu"/>
              </a:rPr>
              <a:t>, M. R., Klein, P., Rao, S., &amp; Subramanian, S. (1997). Faster shortest-path algorithms for planar graphs. journal of computer and system sciences, 55(1), 3-23.</a:t>
            </a:r>
          </a:p>
        </p:txBody>
      </p:sp>
    </p:spTree>
    <p:extLst>
      <p:ext uri="{BB962C8B-B14F-4D97-AF65-F5344CB8AC3E}">
        <p14:creationId xmlns:p14="http://schemas.microsoft.com/office/powerpoint/2010/main" val="255964896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hoto Background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4316D"/>
      </a:accent1>
      <a:accent2>
        <a:srgbClr val="DF702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Blank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Quotes or Statemen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Content with Photo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Charts, Data and Tabl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Closing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0</TotalTime>
  <Words>987</Words>
  <Application>Microsoft Office PowerPoint</Application>
  <PresentationFormat>On-screen Show (4:3)</PresentationFormat>
  <Paragraphs>57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9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Cover Slides</vt:lpstr>
      <vt:lpstr>Content - No Photos</vt:lpstr>
      <vt:lpstr>Photo Background</vt:lpstr>
      <vt:lpstr>Blanks</vt:lpstr>
      <vt:lpstr>Section Break</vt:lpstr>
      <vt:lpstr>Quotes or Statements</vt:lpstr>
      <vt:lpstr>Content with Photos</vt:lpstr>
      <vt:lpstr>Charts, Data and Tables</vt:lpstr>
      <vt:lpstr>Closing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Stevens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143 Years of Innovation</dc:title>
  <dc:creator>Laura Bubeck</dc:creator>
  <cp:lastModifiedBy>Xi Lin</cp:lastModifiedBy>
  <cp:revision>2</cp:revision>
  <cp:lastPrinted>2016-08-09T14:57:31Z</cp:lastPrinted>
  <dcterms:created xsi:type="dcterms:W3CDTF">2013-11-01T14:42:31Z</dcterms:created>
  <dcterms:modified xsi:type="dcterms:W3CDTF">2022-12-16T04:25:47Z</dcterms:modified>
</cp:coreProperties>
</file>